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7" r:id="rId11"/>
    <p:sldId id="268" r:id="rId12"/>
  </p:sldIdLst>
  <p:sldSz cx="9906000" cy="6858000" type="A4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923" autoAdjust="0"/>
  </p:normalViewPr>
  <p:slideViewPr>
    <p:cSldViewPr>
      <p:cViewPr>
        <p:scale>
          <a:sx n="100" d="100"/>
          <a:sy n="100" d="100"/>
        </p:scale>
        <p:origin x="-1068" y="-29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3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7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5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5D65A9F-A68F-4859-B4A5-8E19FDCC96EE}" type="datetimeFigureOut">
              <a:rPr lang="fr-FR" smtClean="0"/>
              <a:t>03/12/2014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6949F83-FF91-406F-B7F0-D5A4AFADC762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cap="none" dirty="0" smtClean="0">
                <a:latin typeface="Arial Black" panose="020B0A04020102020204" pitchFamily="34" charset="0"/>
              </a:rPr>
              <a:t>Eléments généraux de </a:t>
            </a:r>
            <a:r>
              <a:rPr lang="fr-FR" cap="none" dirty="0">
                <a:latin typeface="Arial Black" panose="020B0A04020102020204" pitchFamily="34" charset="0"/>
              </a:rPr>
              <a:t>c</a:t>
            </a:r>
            <a:r>
              <a:rPr lang="fr-FR" cap="none" dirty="0" smtClean="0">
                <a:latin typeface="Arial Black" panose="020B0A04020102020204" pitchFamily="34" charset="0"/>
              </a:rPr>
              <a:t>ontexte opinion</a:t>
            </a:r>
            <a:endParaRPr lang="fr-FR" cap="none" dirty="0">
              <a:latin typeface="Arial Black" panose="020B0A040201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605296" y="476672"/>
            <a:ext cx="21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6 décembre 2014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0" y="4332915"/>
            <a:ext cx="4304035" cy="23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60" y="2639166"/>
            <a:ext cx="516426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480" y="1085264"/>
            <a:ext cx="4680520" cy="792088"/>
          </a:xfrm>
        </p:spPr>
        <p:txBody>
          <a:bodyPr>
            <a:normAutofit lnSpcReduction="10000"/>
          </a:bodyPr>
          <a:lstStyle/>
          <a:p>
            <a:pPr lvl="0"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 bloc de gauche qui s’érode (au profit des sans sympathies partisanes) ; pas d’émergence d’une alternative à gauche</a:t>
            </a:r>
            <a:r>
              <a:rPr lang="fr-FR" sz="1600" dirty="0" smtClean="0"/>
              <a:t>.</a:t>
            </a:r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Autofit/>
          </a:bodyPr>
          <a:lstStyle/>
          <a:p>
            <a:pPr marL="742950" lvl="0" indent="-742950">
              <a:buFont typeface="+mj-lt"/>
              <a:buAutoNum type="arabicPeriod" startAt="5"/>
            </a:pPr>
            <a:r>
              <a:rPr lang="fr-FR" sz="3000" b="1" cap="small" dirty="0" smtClean="0"/>
              <a:t>Un territoire de gauche en recomposition</a:t>
            </a:r>
            <a:endParaRPr lang="fr-FR" sz="3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" y="1816593"/>
            <a:ext cx="5088663" cy="2471992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421053" y="2323525"/>
            <a:ext cx="3744416" cy="476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 territoire en fragmentation</a:t>
            </a: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34522" y="6393148"/>
            <a:ext cx="111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données des échantillonnages CSA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568593" y="5928768"/>
            <a:ext cx="22007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Etude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Viavoice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sur l’identité de la gauche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843" y="1116822"/>
            <a:ext cx="9205023" cy="399520"/>
          </a:xfrm>
        </p:spPr>
        <p:txBody>
          <a:bodyPr>
            <a:normAutofit/>
          </a:bodyPr>
          <a:lstStyle/>
          <a:p>
            <a:pPr lvl="0"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« </a:t>
            </a:r>
            <a:r>
              <a:rPr lang="fr-FR" sz="1600" b="1" i="1" dirty="0" smtClean="0">
                <a:solidFill>
                  <a:schemeClr val="tx2"/>
                </a:solidFill>
              </a:rPr>
              <a:t>Qu’est-ce qu’être de gauche aujourd’hui ?</a:t>
            </a:r>
            <a:r>
              <a:rPr lang="fr-FR" sz="1600" b="1" dirty="0" smtClean="0">
                <a:solidFill>
                  <a:schemeClr val="tx2"/>
                </a:solidFill>
              </a:rPr>
              <a:t> »</a:t>
            </a:r>
            <a:r>
              <a:rPr lang="fr-FR" sz="1600" dirty="0"/>
              <a:t> </a:t>
            </a:r>
            <a:r>
              <a:rPr lang="fr-FR" sz="1200" i="1" dirty="0" smtClean="0"/>
              <a:t>(question ouverte, aux sympathisants de gauche)</a:t>
            </a:r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Autofit/>
          </a:bodyPr>
          <a:lstStyle/>
          <a:p>
            <a:pPr marL="742950" lvl="0" indent="-742950">
              <a:buFont typeface="+mj-lt"/>
              <a:buAutoNum type="arabicPeriod" startAt="5"/>
            </a:pPr>
            <a:r>
              <a:rPr lang="fr-FR" sz="3000" b="1" cap="small" dirty="0" smtClean="0"/>
              <a:t>Un territoire de gauche en recomposition</a:t>
            </a:r>
            <a:endParaRPr lang="fr-FR" sz="3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16496" y="1516342"/>
            <a:ext cx="9218304" cy="2805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fr-FR" sz="1400" b="1" dirty="0" smtClean="0"/>
              <a:t>C’est d’abord </a:t>
            </a:r>
            <a:r>
              <a:rPr lang="fr-FR" sz="1400" b="1" dirty="0" smtClean="0">
                <a:solidFill>
                  <a:schemeClr val="tx2"/>
                </a:solidFill>
              </a:rPr>
              <a:t>l</a:t>
            </a:r>
            <a:r>
              <a:rPr lang="fr-FR" sz="1400" b="1" dirty="0" smtClean="0">
                <a:solidFill>
                  <a:schemeClr val="tx2"/>
                </a:solidFill>
              </a:rPr>
              <a:t>a justice</a:t>
            </a:r>
            <a:r>
              <a:rPr lang="fr-FR" sz="1400" b="1" dirty="0" smtClean="0"/>
              <a:t>, </a:t>
            </a:r>
            <a:r>
              <a:rPr lang="fr-FR" sz="1400" b="1" dirty="0" smtClean="0">
                <a:solidFill>
                  <a:schemeClr val="tx2"/>
                </a:solidFill>
              </a:rPr>
              <a:t>l’égalité</a:t>
            </a:r>
            <a:r>
              <a:rPr lang="fr-FR" sz="1400" b="1" dirty="0" smtClean="0"/>
              <a:t>, </a:t>
            </a:r>
            <a:r>
              <a:rPr lang="fr-FR" sz="1400" b="1" dirty="0" smtClean="0">
                <a:solidFill>
                  <a:schemeClr val="tx2"/>
                </a:solidFill>
              </a:rPr>
              <a:t>l’émancipation</a:t>
            </a:r>
            <a:r>
              <a:rPr lang="fr-FR" sz="1400" dirty="0" smtClean="0"/>
              <a:t>. </a:t>
            </a:r>
            <a:r>
              <a:rPr lang="fr-FR" sz="1250" dirty="0"/>
              <a:t>La « </a:t>
            </a:r>
            <a:r>
              <a:rPr lang="fr-FR" sz="1250" i="1" dirty="0"/>
              <a:t>justice sociale</a:t>
            </a:r>
            <a:r>
              <a:rPr lang="fr-FR" sz="1250" dirty="0"/>
              <a:t> » </a:t>
            </a:r>
            <a:r>
              <a:rPr lang="fr-FR" sz="1250" dirty="0" smtClean="0"/>
              <a:t>reste la </a:t>
            </a:r>
            <a:r>
              <a:rPr lang="fr-FR" sz="1250" dirty="0"/>
              <a:t>première valeur de référence </a:t>
            </a:r>
            <a:r>
              <a:rPr lang="fr-FR" sz="1250" dirty="0" smtClean="0"/>
              <a:t>(+</a:t>
            </a:r>
            <a:r>
              <a:rPr lang="fr-FR" sz="1250" dirty="0"/>
              <a:t>9 points </a:t>
            </a:r>
            <a:r>
              <a:rPr lang="fr-FR" sz="1250" dirty="0" smtClean="0"/>
              <a:t>depuis 2011</a:t>
            </a:r>
            <a:r>
              <a:rPr lang="fr-FR" sz="1250" dirty="0"/>
              <a:t>) ; et la « </a:t>
            </a:r>
            <a:r>
              <a:rPr lang="fr-FR" sz="1250" i="1" dirty="0"/>
              <a:t>réduction des injustices et des inégalités</a:t>
            </a:r>
            <a:r>
              <a:rPr lang="fr-FR" sz="1250" dirty="0"/>
              <a:t> » </a:t>
            </a:r>
            <a:r>
              <a:rPr lang="fr-FR" sz="1250" dirty="0" smtClean="0"/>
              <a:t>la </a:t>
            </a:r>
            <a:r>
              <a:rPr lang="fr-FR" sz="1250" dirty="0"/>
              <a:t>première priorité</a:t>
            </a:r>
            <a:r>
              <a:rPr lang="fr-FR" sz="1250" dirty="0" smtClean="0"/>
              <a:t>.</a:t>
            </a:r>
          </a:p>
          <a:p>
            <a:pPr marL="0" lvl="0" indent="0" algn="just">
              <a:buNone/>
            </a:pPr>
            <a:endParaRPr lang="fr-FR" sz="1600" dirty="0" smtClean="0"/>
          </a:p>
          <a:p>
            <a:pPr marL="0" lvl="0" indent="0" algn="just">
              <a:buNone/>
            </a:pPr>
            <a:endParaRPr lang="fr-FR" sz="1400" dirty="0" smtClean="0"/>
          </a:p>
          <a:p>
            <a:pPr lvl="0" algn="just">
              <a:spcBef>
                <a:spcPts val="2400"/>
              </a:spcBef>
            </a:pPr>
            <a:r>
              <a:rPr lang="fr-FR" sz="1400" b="1" dirty="0" smtClean="0"/>
              <a:t>Mais c’est aussi </a:t>
            </a:r>
            <a:r>
              <a:rPr lang="fr-FR" sz="1400" b="1" dirty="0" smtClean="0">
                <a:solidFill>
                  <a:schemeClr val="tx2"/>
                </a:solidFill>
              </a:rPr>
              <a:t>l’attention </a:t>
            </a:r>
            <a:r>
              <a:rPr lang="fr-FR" sz="1400" b="1" dirty="0">
                <a:solidFill>
                  <a:schemeClr val="tx2"/>
                </a:solidFill>
              </a:rPr>
              <a:t>aux </a:t>
            </a:r>
            <a:r>
              <a:rPr lang="fr-FR" sz="1400" b="1" dirty="0" smtClean="0">
                <a:solidFill>
                  <a:schemeClr val="tx2"/>
                </a:solidFill>
              </a:rPr>
              <a:t>autres</a:t>
            </a:r>
            <a:r>
              <a:rPr lang="fr-FR" sz="1400" b="1" dirty="0" smtClean="0"/>
              <a:t>, </a:t>
            </a:r>
            <a:r>
              <a:rPr lang="fr-FR" sz="1400" b="1" dirty="0" smtClean="0">
                <a:solidFill>
                  <a:schemeClr val="tx2"/>
                </a:solidFill>
              </a:rPr>
              <a:t>le respect </a:t>
            </a:r>
            <a:r>
              <a:rPr lang="fr-FR" sz="1250" dirty="0"/>
              <a:t>(+12 points depuis 2011)</a:t>
            </a:r>
            <a:r>
              <a:rPr lang="fr-FR" sz="1250" dirty="0" smtClean="0"/>
              <a:t>,</a:t>
            </a:r>
            <a:r>
              <a:rPr lang="fr-FR" sz="1250" b="1" dirty="0" smtClean="0"/>
              <a:t> </a:t>
            </a:r>
            <a:r>
              <a:rPr lang="fr-FR" sz="1400" b="1" dirty="0" smtClean="0">
                <a:solidFill>
                  <a:schemeClr val="tx2"/>
                </a:solidFill>
              </a:rPr>
              <a:t>la considération</a:t>
            </a:r>
            <a:r>
              <a:rPr lang="fr-FR" sz="1400" dirty="0" smtClean="0"/>
              <a:t>. </a:t>
            </a:r>
            <a:r>
              <a:rPr lang="fr-FR" sz="1250" dirty="0" smtClean="0"/>
              <a:t>En somme la </a:t>
            </a:r>
            <a:r>
              <a:rPr lang="fr-FR" sz="1250" dirty="0"/>
              <a:t>recherche d’un </a:t>
            </a:r>
            <a:r>
              <a:rPr lang="fr-FR" sz="1250" dirty="0" smtClean="0"/>
              <a:t>bien-être </a:t>
            </a:r>
            <a:r>
              <a:rPr lang="fr-FR" sz="1250" dirty="0" smtClean="0"/>
              <a:t>ordonné, qui </a:t>
            </a:r>
            <a:r>
              <a:rPr lang="fr-FR" sz="1250" dirty="0"/>
              <a:t>est aussi une promesse </a:t>
            </a:r>
            <a:r>
              <a:rPr lang="fr-FR" sz="1250" dirty="0" smtClean="0"/>
              <a:t>d’apaisement ; la </a:t>
            </a:r>
            <a:r>
              <a:rPr lang="fr-FR" sz="1250" dirty="0"/>
              <a:t>quête d’une société plus décente, loin des abus, des </a:t>
            </a:r>
            <a:r>
              <a:rPr lang="fr-FR" sz="1250" dirty="0" smtClean="0"/>
              <a:t>arrogances, des divisions ; </a:t>
            </a:r>
            <a:r>
              <a:rPr lang="fr-FR" sz="1250" dirty="0"/>
              <a:t>au fond une promesse de </a:t>
            </a:r>
            <a:r>
              <a:rPr lang="fr-FR" sz="1250" dirty="0" smtClean="0"/>
              <a:t>sérénité, de commun, d’épanouissement possible de chacun</a:t>
            </a:r>
            <a:r>
              <a:rPr lang="fr-FR" sz="1250" dirty="0" smtClean="0"/>
              <a:t>.</a:t>
            </a:r>
          </a:p>
          <a:p>
            <a:pPr marL="0" lvl="0" indent="0" algn="just">
              <a:spcBef>
                <a:spcPts val="1200"/>
              </a:spcBef>
              <a:buNone/>
            </a:pPr>
            <a:endParaRPr lang="fr-FR" sz="1400" dirty="0" smtClean="0"/>
          </a:p>
          <a:p>
            <a:pPr marL="0" lvl="0" indent="0" algn="just">
              <a:spcBef>
                <a:spcPts val="1200"/>
              </a:spcBef>
              <a:buNone/>
            </a:pPr>
            <a:endParaRPr lang="fr-FR" sz="1400" dirty="0"/>
          </a:p>
          <a:p>
            <a:pPr marL="0" lvl="0" indent="0" algn="just">
              <a:spcBef>
                <a:spcPts val="1200"/>
              </a:spcBef>
              <a:buNone/>
            </a:pPr>
            <a:endParaRPr lang="fr-FR" sz="1400" dirty="0" smtClean="0"/>
          </a:p>
          <a:p>
            <a:pPr marL="0" lvl="0" indent="0" algn="just">
              <a:spcBef>
                <a:spcPts val="1200"/>
              </a:spcBef>
              <a:buNone/>
            </a:pPr>
            <a:endParaRPr lang="fr-FR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1886385" y="2067574"/>
            <a:ext cx="1152775" cy="421477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</a:t>
            </a:r>
            <a:r>
              <a:rPr lang="fr-FR" sz="900" i="1" dirty="0"/>
              <a:t>avoir le sens du </a:t>
            </a:r>
            <a:r>
              <a:rPr lang="fr-FR" sz="900" i="1" dirty="0" smtClean="0"/>
              <a:t>partage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340690" y="4562227"/>
            <a:ext cx="8970997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i="1" dirty="0" smtClean="0">
                <a:solidFill>
                  <a:schemeClr val="tx2"/>
                </a:solidFill>
              </a:rPr>
              <a:t>Une absence </a:t>
            </a:r>
            <a:r>
              <a:rPr lang="fr-FR" sz="1600" b="1" i="1" dirty="0">
                <a:solidFill>
                  <a:schemeClr val="tx2"/>
                </a:solidFill>
              </a:rPr>
              <a:t>de vision ou d’horizon </a:t>
            </a:r>
            <a:r>
              <a:rPr lang="fr-FR" sz="1600" b="1" i="1" dirty="0" smtClean="0">
                <a:solidFill>
                  <a:schemeClr val="tx2"/>
                </a:solidFill>
              </a:rPr>
              <a:t>fédérateur, qui </a:t>
            </a:r>
            <a:r>
              <a:rPr lang="fr-FR" sz="1600" b="1" i="1" dirty="0">
                <a:solidFill>
                  <a:schemeClr val="tx2"/>
                </a:solidFill>
              </a:rPr>
              <a:t>contribue </a:t>
            </a:r>
            <a:r>
              <a:rPr lang="fr-FR" sz="1600" b="1" i="1" dirty="0" smtClean="0">
                <a:solidFill>
                  <a:schemeClr val="tx2"/>
                </a:solidFill>
              </a:rPr>
              <a:t>à désorienter</a:t>
            </a:r>
          </a:p>
          <a:p>
            <a:pPr marL="0" indent="0" algn="just">
              <a:buSzPct val="100000"/>
              <a:buNone/>
            </a:pPr>
            <a:endParaRPr lang="fr-FR" sz="1600" b="1" i="1" dirty="0">
              <a:solidFill>
                <a:schemeClr val="tx2"/>
              </a:solidFill>
            </a:endParaRPr>
          </a:p>
          <a:p>
            <a:pPr marL="0" indent="0" algn="just">
              <a:buSzPct val="100000"/>
              <a:buNone/>
            </a:pPr>
            <a:endParaRPr lang="fr-FR" sz="1600" b="1" i="1" dirty="0" smtClean="0">
              <a:solidFill>
                <a:schemeClr val="tx2"/>
              </a:solidFill>
            </a:endParaRPr>
          </a:p>
          <a:p>
            <a:pPr marL="0" indent="0" algn="just">
              <a:buSzPct val="100000"/>
              <a:buNone/>
            </a:pPr>
            <a:endParaRPr lang="fr-FR" sz="1600" b="1" i="1" dirty="0">
              <a:solidFill>
                <a:schemeClr val="tx2"/>
              </a:solidFill>
            </a:endParaRPr>
          </a:p>
          <a:p>
            <a:pPr marL="0" indent="0" algn="just">
              <a:buSzPct val="100000"/>
              <a:buNone/>
            </a:pPr>
            <a:endParaRPr lang="fr-FR" sz="1200" i="1" dirty="0" smtClean="0">
              <a:solidFill>
                <a:schemeClr val="tx2"/>
              </a:solidFill>
            </a:endParaRPr>
          </a:p>
          <a:p>
            <a:pPr marL="0" indent="0" algn="just">
              <a:buSzPct val="100000"/>
              <a:buNone/>
            </a:pPr>
            <a:r>
              <a:rPr lang="fr-FR" sz="1300" dirty="0" smtClean="0">
                <a:solidFill>
                  <a:schemeClr val="tx2"/>
                </a:solidFill>
                <a:sym typeface="Wingdings"/>
              </a:rPr>
              <a:t></a:t>
            </a:r>
            <a:r>
              <a:rPr lang="fr-FR" sz="1300" i="1" dirty="0" smtClean="0">
                <a:solidFill>
                  <a:schemeClr val="tx2"/>
                </a:solidFill>
                <a:sym typeface="Wingdings"/>
              </a:rPr>
              <a:t> </a:t>
            </a:r>
            <a:r>
              <a:rPr lang="fr-FR" sz="1300" i="1" dirty="0" smtClean="0">
                <a:solidFill>
                  <a:schemeClr val="tx2"/>
                </a:solidFill>
              </a:rPr>
              <a:t>Plus </a:t>
            </a:r>
            <a:r>
              <a:rPr lang="fr-FR" sz="1300" i="1" dirty="0">
                <a:solidFill>
                  <a:schemeClr val="tx2"/>
                </a:solidFill>
              </a:rPr>
              <a:t>qu’une contestation des moyens, la fragmentation des gauches ressort d’une crise d’offre politique, dans une société qui a de moins en moins de tabous économiques, mais </a:t>
            </a:r>
            <a:r>
              <a:rPr lang="fr-FR" sz="1300" i="1" dirty="0" smtClean="0">
                <a:solidFill>
                  <a:schemeClr val="tx2"/>
                </a:solidFill>
              </a:rPr>
              <a:t>ne </a:t>
            </a:r>
            <a:r>
              <a:rPr lang="fr-FR" sz="1300" i="1" dirty="0">
                <a:solidFill>
                  <a:schemeClr val="tx2"/>
                </a:solidFill>
              </a:rPr>
              <a:t>se résout pas à voir dans le progrès matériel le but ultime d’un engagement de </a:t>
            </a:r>
            <a:r>
              <a:rPr lang="fr-FR" sz="1300" i="1" dirty="0" smtClean="0">
                <a:solidFill>
                  <a:schemeClr val="tx2"/>
                </a:solidFill>
              </a:rPr>
              <a:t>gauche ?</a:t>
            </a:r>
            <a:endParaRPr lang="fr-FR" sz="1300" i="1" dirty="0">
              <a:solidFill>
                <a:schemeClr val="tx2"/>
              </a:solidFill>
            </a:endParaRPr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</p:txBody>
      </p:sp>
      <p:grpSp>
        <p:nvGrpSpPr>
          <p:cNvPr id="5" name="Groupe 4"/>
          <p:cNvGrpSpPr/>
          <p:nvPr/>
        </p:nvGrpSpPr>
        <p:grpSpPr>
          <a:xfrm>
            <a:off x="720588" y="4978803"/>
            <a:ext cx="5405030" cy="745620"/>
            <a:chOff x="659389" y="4348378"/>
            <a:chExt cx="6029369" cy="8837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89" y="4501860"/>
              <a:ext cx="5184576" cy="7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89" y="4348378"/>
              <a:ext cx="4524746" cy="194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5838" y="5093998"/>
              <a:ext cx="2022920" cy="13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ZoneTexte 22"/>
          <p:cNvSpPr txBox="1"/>
          <p:nvPr/>
        </p:nvSpPr>
        <p:spPr>
          <a:xfrm>
            <a:off x="7977336" y="4374188"/>
            <a:ext cx="1657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verbatims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Harris Interactive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118530" y="5666059"/>
            <a:ext cx="22007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Etude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Viavoice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sur l’identité de la gauche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518606" y="2008244"/>
            <a:ext cx="1296142" cy="540138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</a:t>
            </a:r>
            <a:r>
              <a:rPr lang="fr-FR" sz="900" i="1" dirty="0" smtClean="0"/>
              <a:t>lutter contre les inégalités et favoriser l’ascenseur social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6200586" y="2080692"/>
            <a:ext cx="1296142" cy="386904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</a:t>
            </a:r>
            <a:r>
              <a:rPr lang="fr-FR" sz="900" i="1" dirty="0" smtClean="0"/>
              <a:t>avoir des idées de justice, égalitaires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7605696" y="1821984"/>
            <a:ext cx="1949815" cy="693371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</a:t>
            </a:r>
            <a:r>
              <a:rPr lang="fr-FR" sz="900" i="1" dirty="0" smtClean="0"/>
              <a:t>penser que les richesses doivent se partage entre le plus grand nombre, et pas se concentrer entre les mains de quelques uns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3146848" y="2008244"/>
            <a:ext cx="1440162" cy="540138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</a:t>
            </a:r>
            <a:r>
              <a:rPr lang="fr-FR" sz="900" i="1" dirty="0" smtClean="0"/>
              <a:t>croire à la justice sociale, espérer en la fin des inégalités sociales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4673859" y="2084861"/>
            <a:ext cx="1440162" cy="386904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fr-FR" sz="900" i="1" dirty="0"/>
              <a:t>« </a:t>
            </a:r>
            <a:r>
              <a:rPr lang="fr-FR" sz="900" i="1" dirty="0" smtClean="0"/>
              <a:t>c’est permettre à chacun de s’épanouir</a:t>
            </a:r>
            <a:r>
              <a:rPr lang="fr-FR" sz="900" i="1" dirty="0"/>
              <a:t> </a:t>
            </a:r>
            <a:r>
              <a:rPr lang="fr-FR" sz="900" i="1" dirty="0" smtClean="0"/>
              <a:t>»</a:t>
            </a:r>
            <a:endParaRPr lang="fr-FR" sz="900" i="1" dirty="0"/>
          </a:p>
        </p:txBody>
      </p:sp>
      <p:grpSp>
        <p:nvGrpSpPr>
          <p:cNvPr id="6" name="Groupe 5"/>
          <p:cNvGrpSpPr/>
          <p:nvPr/>
        </p:nvGrpSpPr>
        <p:grpSpPr>
          <a:xfrm>
            <a:off x="618528" y="3480220"/>
            <a:ext cx="8390641" cy="833220"/>
            <a:chOff x="671623" y="3118697"/>
            <a:chExt cx="8390641" cy="833220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671623" y="3118697"/>
              <a:ext cx="990107" cy="325368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le </a:t>
              </a:r>
              <a:r>
                <a:rPr lang="fr-FR" sz="900" i="1" dirty="0"/>
                <a:t>souci des gens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4330467" y="3562319"/>
              <a:ext cx="1080044" cy="303665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être proche des </a:t>
              </a:r>
              <a:r>
                <a:rPr lang="fr-FR" sz="900" i="1" dirty="0" smtClean="0"/>
                <a:t>autres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7790489" y="3647003"/>
              <a:ext cx="1140075" cy="304914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essayer </a:t>
              </a:r>
              <a:r>
                <a:rPr lang="fr-FR" sz="900" i="1" dirty="0"/>
                <a:t>d’être </a:t>
              </a:r>
              <a:r>
                <a:rPr lang="fr-FR" sz="900" i="1" dirty="0" smtClean="0"/>
                <a:t>solidaires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5571581" y="3562974"/>
              <a:ext cx="677712" cy="286546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être </a:t>
              </a:r>
              <a:r>
                <a:rPr lang="fr-FR" sz="900" i="1" dirty="0" smtClean="0"/>
                <a:t>fraternel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773683" y="3553934"/>
              <a:ext cx="785989" cy="294931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être </a:t>
              </a:r>
              <a:r>
                <a:rPr lang="fr-FR" sz="900" i="1" dirty="0" smtClean="0"/>
                <a:t>humain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3290356" y="3562319"/>
              <a:ext cx="881269" cy="286546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aider les autres 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3290356" y="3151280"/>
              <a:ext cx="1440162" cy="306313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être préoccupé du bien-être de </a:t>
              </a:r>
              <a:r>
                <a:rPr lang="fr-FR" sz="900" i="1" dirty="0" smtClean="0"/>
                <a:t>l’autre »</a:t>
              </a:r>
              <a:endParaRPr lang="fr-FR" sz="900" i="1" dirty="0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7658791" y="3124647"/>
              <a:ext cx="1403473" cy="425580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jouer collectif pour que tout le monde puisse progresser</a:t>
              </a:r>
              <a:r>
                <a:rPr lang="fr-FR" sz="900" i="1" dirty="0" smtClean="0"/>
                <a:t> »</a:t>
              </a:r>
              <a:endParaRPr lang="fr-FR" sz="900" i="1" dirty="0"/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1742692" y="3124664"/>
              <a:ext cx="1440162" cy="693371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spAutoFit/>
            </a:bodyPr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 smtClean="0"/>
                <a:t>considérer les individus, faire en sorte que tous puissent avoir une vie convenable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4879284" y="3154070"/>
              <a:ext cx="1384593" cy="303665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/>
                <a:t>être </a:t>
              </a:r>
              <a:r>
                <a:rPr lang="fr-FR" sz="900" i="1" dirty="0" smtClean="0"/>
                <a:t>respectueux des autres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6333641" y="3167714"/>
              <a:ext cx="1205074" cy="641108"/>
            </a:xfrm>
            <a:prstGeom prst="wedgeRoundRectCallou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900" i="1" dirty="0"/>
                <a:t>« </a:t>
              </a:r>
              <a:r>
                <a:rPr lang="fr-FR" sz="900" i="1" dirty="0" smtClean="0"/>
                <a:t>c’est </a:t>
              </a:r>
              <a:r>
                <a:rPr lang="fr-FR" sz="900" i="1" dirty="0" smtClean="0"/>
                <a:t>donner aussi aux plus modestes la possibilité de réaliser des rêves</a:t>
              </a:r>
              <a:r>
                <a:rPr lang="fr-FR" sz="900" i="1" dirty="0"/>
                <a:t> </a:t>
              </a:r>
              <a:r>
                <a:rPr lang="fr-FR" sz="900" i="1" dirty="0" smtClean="0"/>
                <a:t>»</a:t>
              </a:r>
              <a:endParaRPr lang="fr-FR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7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fr-FR" b="1" cap="small" dirty="0"/>
              <a:t>Les </a:t>
            </a:r>
            <a:r>
              <a:rPr lang="fr-FR" b="1" cap="small" dirty="0" smtClean="0"/>
              <a:t>ruptures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480" y="1196752"/>
            <a:ext cx="9283031" cy="52802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1600" b="1" dirty="0"/>
              <a:t>Depuis la </a:t>
            </a:r>
            <a:r>
              <a:rPr lang="fr-FR" sz="1600" b="1" dirty="0" smtClean="0"/>
              <a:t>crise de 2008, des évolutions inédites et très rapides:</a:t>
            </a:r>
          </a:p>
          <a:p>
            <a:pPr marL="0" indent="0" algn="just">
              <a:buNone/>
            </a:pPr>
            <a:endParaRPr lang="fr-FR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 t="10736" r="20636" b="13949"/>
          <a:stretch/>
        </p:blipFill>
        <p:spPr bwMode="auto">
          <a:xfrm>
            <a:off x="5351755" y="1556791"/>
            <a:ext cx="4389487" cy="257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8464" y="5365362"/>
            <a:ext cx="5054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2"/>
                </a:solidFill>
              </a:rPr>
              <a:t>L’opinion n’est pas seulement dans une continuité : des ruptures s’opèrent sur </a:t>
            </a:r>
            <a:r>
              <a:rPr lang="fr-FR" sz="1400" b="1" dirty="0" smtClean="0">
                <a:solidFill>
                  <a:schemeClr val="tx2"/>
                </a:solidFill>
              </a:rPr>
              <a:t>certains points, qui changent les perceptions et les représentations.</a:t>
            </a:r>
            <a:endParaRPr lang="fr-FR" sz="1400" b="1" dirty="0">
              <a:solidFill>
                <a:schemeClr val="tx2"/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7" y="4149080"/>
            <a:ext cx="449266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" t="743" r="2674" b="17912"/>
          <a:stretch/>
        </p:blipFill>
        <p:spPr bwMode="auto">
          <a:xfrm>
            <a:off x="350488" y="1556792"/>
            <a:ext cx="4898089" cy="31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51260" y="4683882"/>
            <a:ext cx="2448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INSEE, enquêtes mensuelles de conjoncture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92970" y="6581110"/>
            <a:ext cx="2448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Cevipof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baromètres de la confiance politique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fr-FR" b="1" cap="small" dirty="0"/>
              <a:t>Les </a:t>
            </a:r>
            <a:r>
              <a:rPr lang="fr-FR" b="1" cap="small" dirty="0" smtClean="0"/>
              <a:t>ruptures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786" y="1124747"/>
            <a:ext cx="9358905" cy="10415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1600" b="1" dirty="0">
                <a:solidFill>
                  <a:schemeClr val="tx2"/>
                </a:solidFill>
              </a:rPr>
              <a:t>Deux traits principaux :</a:t>
            </a:r>
          </a:p>
          <a:p>
            <a:pPr marL="342900" indent="-342900" algn="just">
              <a:spcBef>
                <a:spcPts val="1200"/>
              </a:spcBef>
              <a:buFont typeface="+mj-lt"/>
              <a:buAutoNum type="arabicParenR"/>
            </a:pPr>
            <a:r>
              <a:rPr lang="fr-FR" sz="1600" b="1" dirty="0">
                <a:solidFill>
                  <a:schemeClr val="tx2"/>
                </a:solidFill>
              </a:rPr>
              <a:t>Envers la société : </a:t>
            </a:r>
            <a:r>
              <a:rPr lang="fr-FR" sz="1400" b="1" dirty="0"/>
              <a:t>une confiance rongée </a:t>
            </a:r>
            <a:r>
              <a:rPr lang="fr-FR" sz="1400" b="1" dirty="0" smtClean="0"/>
              <a:t>dans les </a:t>
            </a:r>
            <a:r>
              <a:rPr lang="fr-FR" sz="1400" b="1" dirty="0"/>
              <a:t>mécanismes horizontaux (redistribution) comme verticaux (lien peuple / élites) qui constituaient l’armature de la société.</a:t>
            </a:r>
            <a:endParaRPr lang="fr-FR" sz="1400" dirty="0"/>
          </a:p>
          <a:p>
            <a:pPr marL="0" indent="0" algn="just">
              <a:buNone/>
            </a:pPr>
            <a:endParaRPr lang="fr-FR" sz="1600" b="1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fr-FR" sz="14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1200"/>
              </a:spcBef>
            </a:pPr>
            <a:r>
              <a:rPr lang="fr-FR" sz="1400" dirty="0"/>
              <a:t>Une contestation devenue extrêmement forte du système politique et des élites (vues comme déconnectées, n’apportant pas de solutions, repliées sur leurs privilèges, conniventes</a:t>
            </a:r>
            <a:r>
              <a:rPr lang="fr-FR" sz="1400" dirty="0" smtClean="0"/>
              <a:t>).</a:t>
            </a:r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 smtClean="0"/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 smtClean="0"/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/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 smtClean="0"/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 smtClean="0"/>
          </a:p>
          <a:p>
            <a:pPr marL="274320" lvl="1" indent="0" algn="just">
              <a:spcBef>
                <a:spcPts val="1200"/>
              </a:spcBef>
              <a:buNone/>
            </a:pPr>
            <a:endParaRPr lang="fr-FR" sz="1600" dirty="0"/>
          </a:p>
          <a:p>
            <a:pPr lvl="1" algn="just">
              <a:spcBef>
                <a:spcPts val="1200"/>
              </a:spcBef>
            </a:pPr>
            <a:r>
              <a:rPr lang="fr-FR" sz="1400" dirty="0" smtClean="0"/>
              <a:t>Une </a:t>
            </a:r>
            <a:r>
              <a:rPr lang="fr-FR" sz="1400" dirty="0"/>
              <a:t>délégitimation sans précédent du système social et fiscal (machines à redistribution illisibles, inéquitables, minées par les abus, gaspillages et fraudes).</a:t>
            </a:r>
          </a:p>
          <a:p>
            <a:pPr marL="0" indent="0" algn="just">
              <a:buNone/>
            </a:pPr>
            <a:endParaRPr lang="fr-FR" sz="1400" dirty="0"/>
          </a:p>
          <a:p>
            <a:pPr marL="274320" lvl="1" indent="0" algn="just">
              <a:spcBef>
                <a:spcPts val="1200"/>
              </a:spcBef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5589240"/>
            <a:ext cx="2640935" cy="101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10" y="5576311"/>
            <a:ext cx="2573062" cy="101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43" y="5589502"/>
            <a:ext cx="2874704" cy="101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5" y="2600615"/>
            <a:ext cx="3839315" cy="224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561761"/>
            <a:ext cx="4687892" cy="226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123460" y="4750627"/>
            <a:ext cx="23335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Cevipof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baromètres de la confiance politique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372753" y="475102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Ifop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/ SIG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2111" y="6581109"/>
            <a:ext cx="20034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Opinionway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pour  ATD-Quart monde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fr-FR" b="1" cap="small" dirty="0"/>
              <a:t>Les </a:t>
            </a:r>
            <a:r>
              <a:rPr lang="fr-FR" b="1" cap="small" dirty="0" smtClean="0"/>
              <a:t>ruptures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480" y="1196752"/>
            <a:ext cx="9283031" cy="52802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1600" b="1" dirty="0" smtClean="0">
                <a:solidFill>
                  <a:schemeClr val="tx2"/>
                </a:solidFill>
              </a:rPr>
              <a:t>Deux traits principaux :</a:t>
            </a:r>
          </a:p>
          <a:p>
            <a:pPr marL="0" lvl="0" indent="0" algn="just">
              <a:buNone/>
            </a:pPr>
            <a:endParaRPr lang="fr-FR" sz="1400" b="1" dirty="0" smtClean="0"/>
          </a:p>
          <a:p>
            <a:pPr marL="342900" lvl="0" indent="-342900" algn="just">
              <a:buFont typeface="+mj-lt"/>
              <a:buAutoNum type="arabicParenR" startAt="2"/>
            </a:pPr>
            <a:r>
              <a:rPr lang="fr-FR" sz="1600" b="1" dirty="0">
                <a:solidFill>
                  <a:schemeClr val="tx2"/>
                </a:solidFill>
              </a:rPr>
              <a:t>Pour soi : </a:t>
            </a:r>
            <a:r>
              <a:rPr lang="fr-FR" sz="1400" b="1" dirty="0" smtClean="0"/>
              <a:t>un </a:t>
            </a:r>
            <a:r>
              <a:rPr lang="fr-FR" sz="1400" b="1" dirty="0"/>
              <a:t>repli général du collectif </a:t>
            </a:r>
            <a:r>
              <a:rPr lang="fr-FR" sz="1400" dirty="0"/>
              <a:t>; des liens d’entraide qui se </a:t>
            </a:r>
            <a:r>
              <a:rPr lang="fr-FR" sz="1400" b="1" dirty="0"/>
              <a:t>recréent au niveau local</a:t>
            </a:r>
            <a:r>
              <a:rPr lang="fr-FR" sz="1400" dirty="0"/>
              <a:t> </a:t>
            </a:r>
            <a:r>
              <a:rPr lang="fr-FR" sz="1400" dirty="0" smtClean="0"/>
              <a:t>- pour </a:t>
            </a:r>
            <a:r>
              <a:rPr lang="fr-FR" sz="1400" dirty="0"/>
              <a:t>pouvoir </a:t>
            </a:r>
            <a:r>
              <a:rPr lang="fr-FR" sz="1400" dirty="0" smtClean="0"/>
              <a:t>tenir, </a:t>
            </a:r>
            <a:r>
              <a:rPr lang="fr-FR" sz="1400" dirty="0"/>
              <a:t>faute de mieux ; une</a:t>
            </a:r>
            <a:r>
              <a:rPr lang="fr-FR" sz="1400" b="1" dirty="0"/>
              <a:t> solidarité de plus en « choisie » </a:t>
            </a:r>
            <a:r>
              <a:rPr lang="fr-FR" sz="1400" dirty="0"/>
              <a:t>; des </a:t>
            </a:r>
            <a:r>
              <a:rPr lang="fr-FR" sz="1400" b="1" dirty="0"/>
              <a:t>préjugés </a:t>
            </a:r>
            <a:r>
              <a:rPr lang="fr-FR" sz="1400" dirty="0"/>
              <a:t>fortement ancrés (mais un communautarisme qui reste faible).</a:t>
            </a:r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7" y="2564905"/>
            <a:ext cx="5379378" cy="336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4" b="-1"/>
          <a:stretch/>
        </p:blipFill>
        <p:spPr bwMode="auto">
          <a:xfrm>
            <a:off x="5837702" y="2895732"/>
            <a:ext cx="3642171" cy="131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3"/>
          <a:stretch/>
        </p:blipFill>
        <p:spPr bwMode="auto">
          <a:xfrm>
            <a:off x="5837701" y="4680981"/>
            <a:ext cx="3711052" cy="13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0" b="73112"/>
          <a:stretch/>
        </p:blipFill>
        <p:spPr bwMode="auto">
          <a:xfrm>
            <a:off x="5837702" y="2676518"/>
            <a:ext cx="3642171" cy="2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7"/>
          <a:stretch/>
        </p:blipFill>
        <p:spPr bwMode="auto">
          <a:xfrm>
            <a:off x="5837701" y="4378497"/>
            <a:ext cx="3642170" cy="23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181878" y="5897378"/>
            <a:ext cx="14074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BVA pour le CGSP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88777" y="5928769"/>
            <a:ext cx="2592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TNS-Sofres, baromètre des valeurs des Français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 startAt="2"/>
            </a:pPr>
            <a:r>
              <a:rPr lang="fr-FR" b="1" cap="small" dirty="0"/>
              <a:t>La hiérarchie des </a:t>
            </a:r>
            <a:r>
              <a:rPr lang="fr-FR" b="1" cap="small" dirty="0" smtClean="0"/>
              <a:t>Préoccupations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6464" y="1124744"/>
            <a:ext cx="4874991" cy="5616624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fr-FR" sz="1600" b="1" dirty="0" smtClean="0">
                <a:solidFill>
                  <a:schemeClr val="tx2"/>
                </a:solidFill>
              </a:rPr>
              <a:t>Une </a:t>
            </a:r>
            <a:r>
              <a:rPr lang="fr-FR" sz="1600" b="1" dirty="0">
                <a:solidFill>
                  <a:schemeClr val="tx2"/>
                </a:solidFill>
              </a:rPr>
              <a:t>hiérarchie des préoccupations globalement </a:t>
            </a:r>
            <a:r>
              <a:rPr lang="fr-FR" sz="1600" b="1" dirty="0" smtClean="0">
                <a:solidFill>
                  <a:schemeClr val="tx2"/>
                </a:solidFill>
              </a:rPr>
              <a:t>sta</a:t>
            </a:r>
            <a:r>
              <a:rPr lang="fr-FR" sz="1600" b="1" dirty="0">
                <a:solidFill>
                  <a:schemeClr val="tx2"/>
                </a:solidFill>
              </a:rPr>
              <a:t>ble depuis le début du mandat</a:t>
            </a:r>
            <a:r>
              <a:rPr lang="fr-FR" sz="1400" dirty="0"/>
              <a:t> </a:t>
            </a:r>
            <a:r>
              <a:rPr lang="fr-FR" sz="1300" dirty="0"/>
              <a:t>; </a:t>
            </a:r>
            <a:r>
              <a:rPr lang="fr-FR" sz="1300" b="1" dirty="0" smtClean="0"/>
              <a:t>à </a:t>
            </a:r>
            <a:r>
              <a:rPr lang="fr-FR" sz="1300" b="1" dirty="0"/>
              <a:t>l’exception des impôts </a:t>
            </a:r>
            <a:r>
              <a:rPr lang="fr-FR" sz="1300" dirty="0"/>
              <a:t>(</a:t>
            </a:r>
            <a:r>
              <a:rPr lang="fr-FR" sz="1300" dirty="0" smtClean="0"/>
              <a:t>inflammation à </a:t>
            </a:r>
            <a:r>
              <a:rPr lang="fr-FR" sz="1300" dirty="0"/>
              <a:t>la rentrée 2013, légèrement résorbée </a:t>
            </a:r>
            <a:r>
              <a:rPr lang="fr-FR" sz="1300" dirty="0" smtClean="0"/>
              <a:t>depuis).</a:t>
            </a:r>
            <a:endParaRPr lang="fr-FR" sz="1300" dirty="0"/>
          </a:p>
          <a:p>
            <a:pPr lvl="0" algn="just">
              <a:lnSpc>
                <a:spcPct val="110000"/>
              </a:lnSpc>
              <a:spcBef>
                <a:spcPts val="900"/>
              </a:spcBef>
            </a:pPr>
            <a:r>
              <a:rPr lang="fr-FR" sz="1300" dirty="0"/>
              <a:t>Le </a:t>
            </a:r>
            <a:r>
              <a:rPr lang="fr-FR" sz="1300" b="1" dirty="0"/>
              <a:t>chômage</a:t>
            </a:r>
            <a:r>
              <a:rPr lang="fr-FR" sz="1300" dirty="0"/>
              <a:t> reste systématiquement la première préoccupation.</a:t>
            </a:r>
          </a:p>
          <a:p>
            <a:pPr lvl="0" algn="just">
              <a:lnSpc>
                <a:spcPct val="110000"/>
              </a:lnSpc>
              <a:spcBef>
                <a:spcPts val="900"/>
              </a:spcBef>
            </a:pPr>
            <a:r>
              <a:rPr lang="fr-FR" sz="1300" dirty="0"/>
              <a:t>Puis </a:t>
            </a:r>
            <a:r>
              <a:rPr lang="fr-FR" sz="1300" dirty="0" smtClean="0"/>
              <a:t>viennent les </a:t>
            </a:r>
            <a:r>
              <a:rPr lang="fr-FR" sz="1300" dirty="0"/>
              <a:t>autres grandes préoccupations économiques : </a:t>
            </a:r>
            <a:r>
              <a:rPr lang="fr-FR" sz="1300" b="1" dirty="0"/>
              <a:t>pouvoir d’achat</a:t>
            </a:r>
            <a:r>
              <a:rPr lang="fr-FR" sz="1300" dirty="0"/>
              <a:t>, </a:t>
            </a:r>
            <a:r>
              <a:rPr lang="fr-FR" sz="1300" b="1" dirty="0"/>
              <a:t>situation des jeunes</a:t>
            </a:r>
            <a:r>
              <a:rPr lang="fr-FR" sz="1300" dirty="0"/>
              <a:t>, </a:t>
            </a:r>
            <a:r>
              <a:rPr lang="fr-FR" sz="1300" b="1" dirty="0"/>
              <a:t>retraites</a:t>
            </a:r>
            <a:r>
              <a:rPr lang="fr-FR" sz="1300" dirty="0"/>
              <a:t>. Les </a:t>
            </a:r>
            <a:r>
              <a:rPr lang="fr-FR" sz="1300" b="1" dirty="0"/>
              <a:t>inégalités sociales et les </a:t>
            </a:r>
            <a:r>
              <a:rPr lang="fr-FR" sz="1300" b="1" dirty="0" smtClean="0"/>
              <a:t>injustices</a:t>
            </a:r>
            <a:r>
              <a:rPr lang="fr-FR" sz="1300" dirty="0"/>
              <a:t>.</a:t>
            </a:r>
          </a:p>
          <a:p>
            <a:pPr lvl="0" algn="just">
              <a:lnSpc>
                <a:spcPct val="110000"/>
              </a:lnSpc>
              <a:spcBef>
                <a:spcPts val="900"/>
              </a:spcBef>
            </a:pPr>
            <a:r>
              <a:rPr lang="fr-FR" sz="1300" dirty="0" smtClean="0"/>
              <a:t>Arrivent ensuite </a:t>
            </a:r>
            <a:r>
              <a:rPr lang="fr-FR" sz="1300" dirty="0"/>
              <a:t>les sujets du quotidien : </a:t>
            </a:r>
            <a:r>
              <a:rPr lang="fr-FR" sz="1300" b="1" dirty="0"/>
              <a:t>la </a:t>
            </a:r>
            <a:r>
              <a:rPr lang="fr-FR" sz="1300" b="1" dirty="0" smtClean="0"/>
              <a:t>sécurité</a:t>
            </a:r>
            <a:r>
              <a:rPr lang="fr-FR" sz="1300" dirty="0" smtClean="0"/>
              <a:t> ; </a:t>
            </a:r>
            <a:r>
              <a:rPr lang="fr-FR" sz="1300" b="1" dirty="0"/>
              <a:t>la </a:t>
            </a:r>
            <a:r>
              <a:rPr lang="fr-FR" sz="1300" b="1" dirty="0" smtClean="0"/>
              <a:t>santé</a:t>
            </a:r>
            <a:r>
              <a:rPr lang="fr-FR" sz="1300" dirty="0"/>
              <a:t> </a:t>
            </a:r>
            <a:r>
              <a:rPr lang="fr-FR" sz="1300" dirty="0" smtClean="0"/>
              <a:t>; </a:t>
            </a:r>
            <a:r>
              <a:rPr lang="fr-FR" sz="1300" b="1" dirty="0"/>
              <a:t>l’éducation</a:t>
            </a:r>
            <a:r>
              <a:rPr lang="fr-FR" sz="1300" dirty="0"/>
              <a:t>. Le fait que ces thèmes, très importants dans les représentations, ne soient pas en haut des « préoccupations », </a:t>
            </a:r>
            <a:r>
              <a:rPr lang="fr-FR" sz="1300" dirty="0" smtClean="0"/>
              <a:t>montrent </a:t>
            </a:r>
            <a:r>
              <a:rPr lang="fr-FR" sz="1300" dirty="0"/>
              <a:t>qu’ils sont vus comme </a:t>
            </a:r>
            <a:r>
              <a:rPr lang="fr-FR" sz="1300" dirty="0" smtClean="0"/>
              <a:t>moins </a:t>
            </a:r>
            <a:r>
              <a:rPr lang="fr-FR" sz="1300" dirty="0"/>
              <a:t>dysfonctionnels que les autres (mais restent très </a:t>
            </a:r>
            <a:r>
              <a:rPr lang="fr-FR" sz="1300" dirty="0" smtClean="0"/>
              <a:t>sensibles).</a:t>
            </a:r>
            <a:endParaRPr lang="fr-FR" sz="1300" dirty="0"/>
          </a:p>
          <a:p>
            <a:pPr lvl="0" algn="just">
              <a:lnSpc>
                <a:spcPct val="110000"/>
              </a:lnSpc>
              <a:spcBef>
                <a:spcPts val="900"/>
              </a:spcBef>
            </a:pPr>
            <a:r>
              <a:rPr lang="fr-FR" sz="1300" b="1" dirty="0"/>
              <a:t>L’immigration</a:t>
            </a:r>
            <a:r>
              <a:rPr lang="fr-FR" sz="1300" dirty="0"/>
              <a:t> polarise et </a:t>
            </a:r>
            <a:r>
              <a:rPr lang="fr-FR" sz="1300" dirty="0" smtClean="0"/>
              <a:t>divise fortement</a:t>
            </a:r>
            <a:r>
              <a:rPr lang="fr-FR" sz="1300" dirty="0"/>
              <a:t>. </a:t>
            </a:r>
            <a:r>
              <a:rPr lang="fr-FR" sz="1300" dirty="0" smtClean="0"/>
              <a:t>Si elle n’est pas, en tant que telle, </a:t>
            </a:r>
            <a:r>
              <a:rPr lang="fr-FR" sz="1300" dirty="0"/>
              <a:t>dans le trio de tête des </a:t>
            </a:r>
            <a:r>
              <a:rPr lang="fr-FR" sz="1300" dirty="0" smtClean="0"/>
              <a:t>préoccupations (sauf </a:t>
            </a:r>
            <a:r>
              <a:rPr lang="fr-FR" sz="1300" dirty="0"/>
              <a:t>au Front </a:t>
            </a:r>
            <a:r>
              <a:rPr lang="fr-FR" sz="1300" dirty="0" smtClean="0"/>
              <a:t>national), elle revient très souvent comme facteur d’explication du rejet, liée à d’autres sujets (économie, sécurité, …).</a:t>
            </a:r>
            <a:endParaRPr lang="fr-FR" sz="1300" dirty="0"/>
          </a:p>
          <a:p>
            <a:pPr algn="just">
              <a:lnSpc>
                <a:spcPct val="110000"/>
              </a:lnSpc>
              <a:spcBef>
                <a:spcPts val="900"/>
              </a:spcBef>
            </a:pPr>
            <a:r>
              <a:rPr lang="fr-FR" sz="1300" b="1" dirty="0"/>
              <a:t>L’environnement</a:t>
            </a:r>
            <a:r>
              <a:rPr lang="fr-FR" sz="1300" dirty="0"/>
              <a:t>, le </a:t>
            </a:r>
            <a:r>
              <a:rPr lang="fr-FR" sz="1300" b="1" dirty="0"/>
              <a:t>logement</a:t>
            </a:r>
            <a:r>
              <a:rPr lang="fr-FR" sz="1300" dirty="0"/>
              <a:t> et le </a:t>
            </a:r>
            <a:r>
              <a:rPr lang="fr-FR" sz="1300" b="1" dirty="0"/>
              <a:t>fonctionnement de la justice</a:t>
            </a:r>
            <a:r>
              <a:rPr lang="fr-FR" sz="1300" dirty="0"/>
              <a:t> restent toujours en bas du tableau : typiquement des sujets « importants » mais pas « prioritaires </a:t>
            </a:r>
            <a:r>
              <a:rPr lang="fr-FR" sz="1300" dirty="0" smtClean="0"/>
              <a:t>» au quotidien.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628800"/>
            <a:ext cx="479698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561512" y="4702646"/>
            <a:ext cx="188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561512" y="4725144"/>
            <a:ext cx="188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669864" y="6209292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Ipsos/ SIG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 startAt="3"/>
            </a:pPr>
            <a:r>
              <a:rPr lang="fr-FR" b="1" cap="small" dirty="0"/>
              <a:t>Les </a:t>
            </a:r>
            <a:r>
              <a:rPr lang="fr-FR" b="1" cap="small" dirty="0" smtClean="0"/>
              <a:t>vents contraires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786" y="1124744"/>
            <a:ext cx="9358905" cy="2016224"/>
          </a:xfrm>
        </p:spPr>
        <p:txBody>
          <a:bodyPr>
            <a:normAutofit lnSpcReduction="10000"/>
          </a:bodyPr>
          <a:lstStyle/>
          <a:p>
            <a:pPr lvl="0" algn="just">
              <a:buSzPct val="100000"/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2"/>
                </a:solidFill>
              </a:rPr>
              <a:t>Une </a:t>
            </a:r>
            <a:r>
              <a:rPr lang="fr-FR" sz="1400" b="1" dirty="0">
                <a:solidFill>
                  <a:schemeClr val="tx2"/>
                </a:solidFill>
              </a:rPr>
              <a:t>mémorisation très faible de notre action, et des messages qui s’effacent très vite</a:t>
            </a:r>
            <a:r>
              <a:rPr lang="fr-FR" sz="1400" dirty="0" smtClean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fr-FR" sz="1400" dirty="0" smtClean="0"/>
              <a:t>Chaque </a:t>
            </a:r>
            <a:r>
              <a:rPr lang="fr-FR" sz="1400" dirty="0"/>
              <a:t>semaine, interrogés sur qu’ils n’ont retenu de l’actualité, les Français répondent quasiment toujours </a:t>
            </a:r>
            <a:r>
              <a:rPr lang="fr-FR" sz="1400" dirty="0" smtClean="0"/>
              <a:t>«</a:t>
            </a:r>
            <a:r>
              <a:rPr lang="fr-FR" sz="1400" dirty="0"/>
              <a:t> </a:t>
            </a:r>
            <a:r>
              <a:rPr lang="fr-FR" sz="1400" i="1" dirty="0" smtClean="0"/>
              <a:t>rien</a:t>
            </a:r>
            <a:r>
              <a:rPr lang="fr-FR" sz="1400" dirty="0" smtClean="0"/>
              <a:t> » (ou que «</a:t>
            </a:r>
            <a:r>
              <a:rPr lang="fr-FR" sz="1400" dirty="0"/>
              <a:t> </a:t>
            </a:r>
            <a:r>
              <a:rPr lang="fr-FR" sz="1400" i="1" dirty="0"/>
              <a:t>ça ne les intéresse plus</a:t>
            </a:r>
            <a:r>
              <a:rPr lang="fr-FR" sz="1400" dirty="0"/>
              <a:t> </a:t>
            </a:r>
            <a:r>
              <a:rPr lang="fr-FR" sz="1400" dirty="0" smtClean="0"/>
              <a:t>»)</a:t>
            </a:r>
            <a:r>
              <a:rPr lang="fr-FR" sz="1400" dirty="0"/>
              <a:t> : presque aucune phrase, aucun axe, ne reste. Les messages même martelés, </a:t>
            </a:r>
            <a:r>
              <a:rPr lang="fr-FR" sz="1400" dirty="0" smtClean="0"/>
              <a:t>persistent </a:t>
            </a:r>
            <a:r>
              <a:rPr lang="fr-FR" sz="1400" dirty="0"/>
              <a:t>rarement au-delà de quelques semaines.</a:t>
            </a:r>
          </a:p>
          <a:p>
            <a:pPr algn="just"/>
            <a:r>
              <a:rPr lang="fr-FR" sz="1400" dirty="0"/>
              <a:t>Cela pose un problème de lisibilité et de reconstruction de l’action et du sens du quinquennat : nous n’avons pas réussi à planter de marqueurs visibles ni à poser d’actes durables (à l’exception du mariage pour tous). Nous agissons sur des sables mouvants, sur lesquels il est très difficile de construire</a:t>
            </a:r>
            <a:r>
              <a:rPr lang="fr-FR" sz="1400" dirty="0" smtClean="0"/>
              <a:t>.</a:t>
            </a:r>
          </a:p>
          <a:p>
            <a:pPr lvl="0" algn="just">
              <a:spcBef>
                <a:spcPts val="1800"/>
              </a:spcBef>
              <a:buSzPct val="100000"/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2"/>
                </a:solidFill>
              </a:rPr>
              <a:t>… </a:t>
            </a:r>
            <a:r>
              <a:rPr lang="fr-FR" sz="1400" b="1" dirty="0">
                <a:solidFill>
                  <a:schemeClr val="tx2"/>
                </a:solidFill>
              </a:rPr>
              <a:t>et provoque un sentiment de </a:t>
            </a:r>
            <a:r>
              <a:rPr lang="fr-FR" sz="1400" b="1" dirty="0" smtClean="0">
                <a:solidFill>
                  <a:schemeClr val="tx2"/>
                </a:solidFill>
              </a:rPr>
              <a:t>:</a:t>
            </a:r>
            <a:endParaRPr lang="fr-FR" sz="14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9" y="2564904"/>
            <a:ext cx="4056451" cy="20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1790" y="3250276"/>
            <a:ext cx="5541283" cy="338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1400" u="sng" dirty="0" smtClean="0"/>
              <a:t>manque de cap</a:t>
            </a:r>
            <a:r>
              <a:rPr lang="fr-FR" sz="1400" dirty="0" smtClean="0"/>
              <a:t> : 16% seulement des Français pensent que le gouvernement « </a:t>
            </a:r>
            <a:r>
              <a:rPr lang="fr-FR" sz="1400" i="1" dirty="0" smtClean="0"/>
              <a:t>sait où il va</a:t>
            </a:r>
            <a:r>
              <a:rPr lang="fr-FR" sz="1400" dirty="0" smtClean="0"/>
              <a:t> », 82% qu’il « </a:t>
            </a:r>
            <a:r>
              <a:rPr lang="fr-FR" sz="1400" i="1" dirty="0" smtClean="0"/>
              <a:t>agit au jour le jour</a:t>
            </a:r>
            <a:r>
              <a:rPr lang="fr-FR" sz="1400" dirty="0" smtClean="0"/>
              <a:t> ».</a:t>
            </a:r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algn="just"/>
            <a:r>
              <a:rPr lang="fr-FR" sz="1400" u="sng" dirty="0" smtClean="0"/>
              <a:t>incapacité à réformer</a:t>
            </a:r>
            <a:r>
              <a:rPr lang="fr-FR" sz="1400" dirty="0" smtClean="0"/>
              <a:t> : 41% des Français pensent que le gouvernement à « </a:t>
            </a:r>
            <a:r>
              <a:rPr lang="fr-FR" sz="1400" i="1" dirty="0" smtClean="0"/>
              <a:t>la volonté de conduire des réformes</a:t>
            </a:r>
            <a:r>
              <a:rPr lang="fr-FR" sz="1400" dirty="0" smtClean="0"/>
              <a:t> », dont 9% seulement pensent qu’il « </a:t>
            </a:r>
            <a:r>
              <a:rPr lang="fr-FR" sz="1400" i="1" dirty="0" smtClean="0"/>
              <a:t>y parviendra</a:t>
            </a:r>
            <a:r>
              <a:rPr lang="fr-FR" sz="1400" dirty="0" smtClean="0"/>
              <a:t> ».</a:t>
            </a:r>
          </a:p>
          <a:p>
            <a:pPr marL="0" indent="0" algn="just">
              <a:buNone/>
            </a:pPr>
            <a:endParaRPr lang="fr-FR" sz="1400" dirty="0" smtClean="0"/>
          </a:p>
          <a:p>
            <a:pPr algn="just"/>
            <a:r>
              <a:rPr lang="fr-FR" sz="1400" u="sng" dirty="0" smtClean="0"/>
              <a:t>perception que nous n’agissons pas pour les Français</a:t>
            </a:r>
            <a:r>
              <a:rPr lang="fr-FR" sz="1400" dirty="0" smtClean="0"/>
              <a:t> : 3% seulement pensent que « </a:t>
            </a:r>
            <a:r>
              <a:rPr lang="fr-FR" sz="1400" i="1" dirty="0" smtClean="0"/>
              <a:t>l’action du gouvernement tend à améliorer [leur] situation personnelle</a:t>
            </a:r>
            <a:r>
              <a:rPr lang="fr-FR" sz="1400" dirty="0" smtClean="0"/>
              <a:t> », contre 65% qui pensent qu’elle « </a:t>
            </a:r>
            <a:r>
              <a:rPr lang="fr-FR" sz="1400" i="1" dirty="0" smtClean="0"/>
              <a:t>tend à la détériorer </a:t>
            </a:r>
            <a:r>
              <a:rPr lang="fr-FR" sz="1400" dirty="0" smtClean="0"/>
              <a:t>» et 31% qu’elle n’a « </a:t>
            </a:r>
            <a:r>
              <a:rPr lang="fr-FR" sz="1400" i="1" dirty="0" smtClean="0"/>
              <a:t>pas d’incidence</a:t>
            </a:r>
            <a:r>
              <a:rPr lang="fr-FR" sz="1400" dirty="0" smtClean="0"/>
              <a:t> » sur leur situation personnelle.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73" y="4565254"/>
            <a:ext cx="3908457" cy="220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953000" y="6534624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Ipsos/ SIG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1031" y="1268760"/>
            <a:ext cx="4583568" cy="4248472"/>
          </a:xfrm>
        </p:spPr>
        <p:txBody>
          <a:bodyPr>
            <a:normAutofit/>
          </a:bodyPr>
          <a:lstStyle/>
          <a:p>
            <a:pPr lvl="0"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Une faible contestation idéologique des orientations économiques </a:t>
            </a:r>
            <a:r>
              <a:rPr lang="fr-FR" sz="1400" dirty="0" smtClean="0"/>
              <a:t>: l’efficacité prime.</a:t>
            </a:r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 startAt="4"/>
            </a:pPr>
            <a:r>
              <a:rPr lang="fr-FR" b="1" cap="small" dirty="0"/>
              <a:t>Les </a:t>
            </a:r>
            <a:r>
              <a:rPr lang="fr-FR" b="1" cap="small" dirty="0" smtClean="0"/>
              <a:t>points d’appui et les attentes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75" y="1891293"/>
            <a:ext cx="4512867" cy="26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491722" y="4529629"/>
            <a:ext cx="23335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Cevipof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baromètres de la confiance politique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32807" y="1111765"/>
            <a:ext cx="4583568" cy="3221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 très fort besoin de considération, de reconnaissance, de confiance réciproque</a:t>
            </a:r>
            <a:r>
              <a:rPr lang="fr-FR" sz="1400" dirty="0" smtClean="0"/>
              <a:t>.</a:t>
            </a:r>
          </a:p>
          <a:p>
            <a:pPr algn="just"/>
            <a:endParaRPr lang="fr-FR" sz="1400" dirty="0" smtClean="0"/>
          </a:p>
          <a:p>
            <a:pPr algn="just"/>
            <a:endParaRPr lang="fr-FR" sz="1400" dirty="0" smtClean="0"/>
          </a:p>
          <a:p>
            <a:pPr algn="just"/>
            <a:endParaRPr lang="fr-FR" sz="1400" dirty="0" smtClean="0"/>
          </a:p>
          <a:p>
            <a:pPr algn="just"/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  <a:p>
            <a:pPr marL="0" indent="0" algn="just">
              <a:buFont typeface="Arial" pitchFamily="34" charset="0"/>
              <a:buNone/>
            </a:pPr>
            <a:endParaRPr lang="fr-FR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r="13294"/>
          <a:stretch/>
        </p:blipFill>
        <p:spPr bwMode="auto">
          <a:xfrm>
            <a:off x="579830" y="1772816"/>
            <a:ext cx="3884664" cy="209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28159" r="18492" b="31696"/>
          <a:stretch/>
        </p:blipFill>
        <p:spPr bwMode="auto">
          <a:xfrm>
            <a:off x="4816375" y="5195774"/>
            <a:ext cx="3809033" cy="140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4816374" y="4941168"/>
            <a:ext cx="5089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817937" y="3527646"/>
            <a:ext cx="18380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CSA, L’état de l’opinion en 2014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080792" y="6558995"/>
            <a:ext cx="2918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TNS-Sofres pour la Fondation Jean-Jaurès et la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Fondapol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9" t="14659" r="5397" b="16263"/>
          <a:stretch/>
        </p:blipFill>
        <p:spPr bwMode="auto">
          <a:xfrm>
            <a:off x="800221" y="4005063"/>
            <a:ext cx="3447653" cy="260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8407" r="27205" b="9797"/>
          <a:stretch/>
        </p:blipFill>
        <p:spPr bwMode="auto">
          <a:xfrm>
            <a:off x="4169107" y="2318761"/>
            <a:ext cx="322275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 startAt="4"/>
            </a:pPr>
            <a:r>
              <a:rPr lang="fr-FR" b="1" cap="small" dirty="0"/>
              <a:t>Les </a:t>
            </a:r>
            <a:r>
              <a:rPr lang="fr-FR" b="1" cap="small" dirty="0" smtClean="0"/>
              <a:t>points d’appui et les attentes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786" y="1124744"/>
            <a:ext cx="9358905" cy="4248472"/>
          </a:xfrm>
        </p:spPr>
        <p:txBody>
          <a:bodyPr>
            <a:normAutofit/>
          </a:bodyPr>
          <a:lstStyle/>
          <a:p>
            <a:pPr lvl="0" algn="just">
              <a:buSzPct val="100000"/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 attachement très fort aux valeurs de la République</a:t>
            </a:r>
            <a:r>
              <a:rPr lang="fr-FR" sz="1600" dirty="0"/>
              <a:t> </a:t>
            </a:r>
            <a:r>
              <a:rPr lang="fr-FR" sz="1400" dirty="0" smtClean="0"/>
              <a:t>ainsi qu’à la </a:t>
            </a:r>
            <a:r>
              <a:rPr lang="fr-FR" sz="1400" dirty="0" smtClean="0">
                <a:solidFill>
                  <a:schemeClr val="tx2"/>
                </a:solidFill>
              </a:rPr>
              <a:t>solidarité</a:t>
            </a:r>
            <a:r>
              <a:rPr lang="fr-FR" sz="1400" dirty="0" smtClean="0"/>
              <a:t> et à la </a:t>
            </a:r>
            <a:r>
              <a:rPr lang="fr-FR" sz="1400" dirty="0" smtClean="0">
                <a:solidFill>
                  <a:schemeClr val="tx2"/>
                </a:solidFill>
              </a:rPr>
              <a:t>laïcité</a:t>
            </a:r>
            <a:r>
              <a:rPr lang="fr-FR" sz="1400" dirty="0" smtClean="0"/>
              <a:t>, systématiquement citées parmi les principaux repères positifs et attentes.</a:t>
            </a:r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  <a:p>
            <a:pPr algn="just"/>
            <a:endParaRPr lang="fr-FR" sz="1400" dirty="0" smtClean="0"/>
          </a:p>
          <a:p>
            <a:pPr algn="just"/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  <a:p>
            <a:pPr marL="0" indent="0" algn="just">
              <a:buNone/>
            </a:pPr>
            <a:endParaRPr lang="fr-FR" sz="1400" dirty="0"/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</a:rPr>
              <a:t>Une capacité à se projeter dans l’avenir qui n’a pas disparue</a:t>
            </a:r>
            <a:r>
              <a:rPr lang="fr-FR" sz="1400" dirty="0" smtClean="0"/>
              <a:t>.</a:t>
            </a:r>
            <a:endParaRPr lang="fr-FR" sz="1400" dirty="0"/>
          </a:p>
          <a:p>
            <a:pPr marL="0" indent="0" algn="just">
              <a:buNone/>
            </a:pPr>
            <a:endParaRPr lang="fr-FR" sz="14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9"/>
          <a:stretch/>
        </p:blipFill>
        <p:spPr bwMode="auto">
          <a:xfrm>
            <a:off x="277810" y="2060851"/>
            <a:ext cx="3973112" cy="220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1"/>
          <a:stretch/>
        </p:blipFill>
        <p:spPr bwMode="auto">
          <a:xfrm>
            <a:off x="7462562" y="3044011"/>
            <a:ext cx="2314714" cy="120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69" y="2764126"/>
            <a:ext cx="745987" cy="73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0" y="4489075"/>
            <a:ext cx="6042214" cy="241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4" r="9266"/>
          <a:stretch/>
        </p:blipFill>
        <p:spPr bwMode="auto">
          <a:xfrm>
            <a:off x="6274382" y="4758670"/>
            <a:ext cx="3576135" cy="187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-1" r="8381" b="13156"/>
          <a:stretch/>
        </p:blipFill>
        <p:spPr bwMode="auto">
          <a:xfrm>
            <a:off x="8148183" y="6048618"/>
            <a:ext cx="1591706" cy="58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3"/>
          <a:stretch/>
        </p:blipFill>
        <p:spPr bwMode="auto">
          <a:xfrm>
            <a:off x="1425306" y="4264582"/>
            <a:ext cx="6864090" cy="24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14499" y="1719126"/>
            <a:ext cx="8485708" cy="36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19599" y="4313446"/>
            <a:ext cx="1335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Ifop</a:t>
            </a:r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pour l’Humanité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905328" y="6532285"/>
            <a:ext cx="18380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CSA, L’état de l’opinion en 2014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519336"/>
          </a:xfrm>
        </p:spPr>
        <p:txBody>
          <a:bodyPr>
            <a:normAutofit fontScale="90000"/>
          </a:bodyPr>
          <a:lstStyle/>
          <a:p>
            <a:pPr marL="742950" lvl="0" indent="-742950">
              <a:buFont typeface="+mj-lt"/>
              <a:buAutoNum type="arabicPeriod" startAt="4"/>
            </a:pPr>
            <a:r>
              <a:rPr lang="fr-FR" b="1" cap="small" dirty="0"/>
              <a:t>Les </a:t>
            </a:r>
            <a:r>
              <a:rPr lang="fr-FR" b="1" cap="small" dirty="0" smtClean="0"/>
              <a:t>points d’appui et les attentes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9198" y="2060851"/>
            <a:ext cx="9396314" cy="45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fr-FR" sz="1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177407"/>
            <a:ext cx="9183633" cy="54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185248" y="6503036"/>
            <a:ext cx="2088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TNS-Sofres, baromètre de la confiance</a:t>
            </a: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TC102455610[[fn=Automne]]</Template>
  <TotalTime>882</TotalTime>
  <Words>555</Words>
  <Application>Microsoft Office PowerPoint</Application>
  <PresentationFormat>Format A4 (210 x 297 mm)</PresentationFormat>
  <Paragraphs>129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Clarté</vt:lpstr>
      <vt:lpstr>Eléments généraux de contexte opinion</vt:lpstr>
      <vt:lpstr>Les ruptures</vt:lpstr>
      <vt:lpstr>Les ruptures</vt:lpstr>
      <vt:lpstr>Les ruptures</vt:lpstr>
      <vt:lpstr>La hiérarchie des Préoccupations</vt:lpstr>
      <vt:lpstr>Les vents contraires</vt:lpstr>
      <vt:lpstr>Les points d’appui et les attentes</vt:lpstr>
      <vt:lpstr>Les points d’appui et les attentes</vt:lpstr>
      <vt:lpstr>Les points d’appui et les attentes</vt:lpstr>
      <vt:lpstr>Un territoire de gauche en recomposition</vt:lpstr>
      <vt:lpstr>Un territoire de gauche en recomposition</vt:lpstr>
    </vt:vector>
  </TitlesOfParts>
  <Company>PRESIDENCE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ABECASSIS Adrien</dc:creator>
  <cp:lastModifiedBy>ABECASSIS Adrien</cp:lastModifiedBy>
  <cp:revision>41</cp:revision>
  <cp:lastPrinted>2014-12-03T14:24:24Z</cp:lastPrinted>
  <dcterms:created xsi:type="dcterms:W3CDTF">2014-12-02T11:40:31Z</dcterms:created>
  <dcterms:modified xsi:type="dcterms:W3CDTF">2014-12-03T15:50:54Z</dcterms:modified>
</cp:coreProperties>
</file>